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7" r:id="rId4"/>
    <p:sldId id="267" r:id="rId5"/>
    <p:sldId id="261" r:id="rId6"/>
    <p:sldId id="262" r:id="rId7"/>
    <p:sldId id="269" r:id="rId8"/>
    <p:sldId id="266" r:id="rId9"/>
    <p:sldId id="264" r:id="rId10"/>
    <p:sldId id="268" r:id="rId11"/>
    <p:sldId id="263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1E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9E623-55BC-410E-A4AB-91CB8F8700C2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145F-75A0-41CB-90A4-43EB695CFD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69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E145F-75A0-41CB-90A4-43EB695CFDA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40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E145F-75A0-41CB-90A4-43EB695CFDA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32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39EC33-2CAA-8700-9D32-BDCFF1840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EA38A2-37A6-6D1B-0FB4-521EED9CE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AF1109-1496-88B0-9002-80CBFA66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679A-3D45-439D-9110-95B9A267EEE7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69C8CB-6C68-2529-1791-1A81EF2E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E9D220-9B3C-8086-F262-00B50218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AB73-771F-4BCA-9830-6ADB940D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98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A5143D-B8A5-1B2C-EC09-BD1DADE7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6568E9D-3659-672C-03A3-EED97F6F4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975D00-D20C-59C4-A2F1-03280BDE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679A-3D45-439D-9110-95B9A267EEE7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8B9D8C-1E79-D16D-51DC-71266315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D8BA52-8BE2-E8DA-2F90-ABB471E6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AB73-771F-4BCA-9830-6ADB940D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651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D5E150E-66D2-939C-483E-BDA943B5D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3D7AB0A-1CB9-1B4D-87CA-2E8AB48D9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1D18FC-2FB2-D20E-5E67-FCFADC3D9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679A-3D45-439D-9110-95B9A267EEE7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95FDDE-7DCF-F957-8357-35413B6A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0DAE9E-C3A4-5235-9E47-CB04A554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AB73-771F-4BCA-9830-6ADB940D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243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902846-C403-ED1B-15BE-EA07B2F6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B735EB-3AEF-3873-EC56-F75BA5248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230A39-6964-E4EB-DC3B-597E6240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679A-3D45-439D-9110-95B9A267EEE7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C580D6-512F-BC8A-A324-4467815E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267D2D-995A-5DA4-DD8D-F8EB97DD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AB73-771F-4BCA-9830-6ADB940D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73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942F94-4EF6-4F97-75DB-DDFF8E82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F9456E-8511-179A-6C9E-10EC9A8E9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4F3475-F6A3-8737-7464-950CAE58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679A-3D45-439D-9110-95B9A267EEE7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902DDA-A145-DB70-0C6F-3CA7203A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DC1DB9-85D9-0E5E-FFA5-9C048F2C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AB73-771F-4BCA-9830-6ADB940D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39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DB9892-E28F-6972-3349-1A1A2A6C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0102D0-643A-BEAB-3683-7B97063AC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5D70C78-503E-DB06-2B76-CD0F26A16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0C24D4D-1569-6A4A-20FE-B11C2FCC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679A-3D45-439D-9110-95B9A267EEE7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BBE6AD-8486-D15F-B78B-DFE32FFC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1875F27-6205-0CB4-61CE-49C9601E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AB73-771F-4BCA-9830-6ADB940D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22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28878D-DB5F-BC25-F844-21DFCD66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82D9FA-CEB7-7FBF-59DB-B99333218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2308456-73EF-F7CF-7BFF-47704B27D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F50B2AF-64FB-DD11-C703-AE3A2188E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55AA90A-81B9-050E-79A8-CFB7F31C3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D098156-E910-39F6-87B7-45539B30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679A-3D45-439D-9110-95B9A267EEE7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11973CA-F98C-9D5E-65B2-1B8332C7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34A07F2-53B9-EA68-CB8C-A2F02DC1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AB73-771F-4BCA-9830-6ADB940D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406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ABA9-2194-0068-AA44-6BC5F213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EA8F550-F404-24C9-4AFD-8B4F37E6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679A-3D45-439D-9110-95B9A267EEE7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A3F6FE8-01F5-438E-8561-F9324AC6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25A93BA-6B86-0A97-6497-83CB9AA0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AB73-771F-4BCA-9830-6ADB940D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628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09404C6-D3A8-88C3-ED32-31F02642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679A-3D45-439D-9110-95B9A267EEE7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1ABE4E8-B136-1EC1-C805-B48603CC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D1D9C2-A68A-7A25-3384-BB0E7E17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AB73-771F-4BCA-9830-6ADB940D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321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492FEC-4647-0479-B261-AC5AD5B8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629F6F-14E3-12E2-2122-7F862BD6C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946D410-F2B8-DB42-5E1D-4176DCF5B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FCCE431-1518-4198-0B77-292807E1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679A-3D45-439D-9110-95B9A267EEE7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7DEE84A-A1F1-9008-DC5C-CA6F1FFF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692C3CA-9FF7-D010-098B-AB12B251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AB73-771F-4BCA-9830-6ADB940D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34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0CF91A-62B5-E598-93D0-A32D9BA2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5E2211A-955F-00B8-9D7E-46CB778B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CA5C446-EEF1-AE5F-3194-F302688F5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630773C-1328-CCDC-52A2-0FBD1955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679A-3D45-439D-9110-95B9A267EEE7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ACE451-F494-E299-B4F6-68F1F7C7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CFA1C8-8F69-18F8-0D9A-53A66AD5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AB73-771F-4BCA-9830-6ADB940D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90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8D0DF5D-D9F3-D29C-E70A-14291B300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B22DB7-9C54-1BC7-3C57-C3E071D9A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C3AAA1-986C-1953-938E-EC21F56E3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22679A-3D45-439D-9110-95B9A267EEE7}" type="datetimeFigureOut">
              <a:rPr lang="pl-PL" smtClean="0"/>
              <a:t>03.12.2025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8A54D3-883F-5B2D-F3FD-64B845FA2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41BC64-2261-5F0A-C23E-FE5FF15FE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A0AB73-771F-4BCA-9830-6ADB940D4F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4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raktyki.technikum@budimex.pl" TargetMode="External"/><Relationship Id="rId2" Type="http://schemas.openxmlformats.org/officeDocument/2006/relationships/hyperlink" Target="https://budimex.pl/kariera/studenci-i-uczniowie/praktyki-dla-uczniow-techniku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1C8F24-5CC8-4B79-E307-25F09E9E4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79" y="-852352"/>
            <a:ext cx="9144000" cy="2387600"/>
          </a:xfrm>
        </p:spPr>
        <p:txBody>
          <a:bodyPr/>
          <a:lstStyle/>
          <a:p>
            <a:r>
              <a:rPr lang="pl-PL" dirty="0"/>
              <a:t>Praktyki z firmie Budimex</a:t>
            </a:r>
          </a:p>
        </p:txBody>
      </p:sp>
    </p:spTree>
    <p:extLst>
      <p:ext uri="{BB962C8B-B14F-4D97-AF65-F5344CB8AC3E}">
        <p14:creationId xmlns:p14="http://schemas.microsoft.com/office/powerpoint/2010/main" val="108259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F515BC-57BB-0CD7-6FC1-20D61810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56" y="252404"/>
            <a:ext cx="9913556" cy="957245"/>
          </a:xfrm>
        </p:spPr>
        <p:txBody>
          <a:bodyPr>
            <a:normAutofit/>
          </a:bodyPr>
          <a:lstStyle/>
          <a:p>
            <a:r>
              <a:rPr lang="pl-PL" dirty="0"/>
              <a:t>Korzyści osobiste z praktyk w </a:t>
            </a:r>
            <a:r>
              <a:rPr lang="pl-PL" dirty="0" err="1"/>
              <a:t>Budimexie</a:t>
            </a:r>
            <a:endParaRPr lang="pl-PL" dirty="0"/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9A85DA4E-0F0F-6C6F-6525-C6B49A63ACA0}"/>
              </a:ext>
            </a:extLst>
          </p:cNvPr>
          <p:cNvSpPr/>
          <p:nvPr/>
        </p:nvSpPr>
        <p:spPr>
          <a:xfrm>
            <a:off x="479087" y="1808520"/>
            <a:ext cx="3652346" cy="1620480"/>
          </a:xfrm>
          <a:prstGeom prst="roundRect">
            <a:avLst/>
          </a:prstGeom>
          <a:gradFill flip="none" rotWithShape="1">
            <a:gsLst>
              <a:gs pos="0">
                <a:srgbClr val="F1E945"/>
              </a:gs>
              <a:gs pos="48000">
                <a:srgbClr val="FFFF99"/>
              </a:gs>
              <a:gs pos="100000">
                <a:srgbClr val="FFFF99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9DC5C04-B898-61D4-E557-A29696CAD9EA}"/>
              </a:ext>
            </a:extLst>
          </p:cNvPr>
          <p:cNvSpPr txBox="1"/>
          <p:nvPr/>
        </p:nvSpPr>
        <p:spPr>
          <a:xfrm>
            <a:off x="637807" y="2675494"/>
            <a:ext cx="3934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Rozwinięcie umiejętności technicznych i miękkich</a:t>
            </a:r>
          </a:p>
        </p:txBody>
      </p:sp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324474BC-D8A2-6C7D-D545-9C24B72FC8DC}"/>
              </a:ext>
            </a:extLst>
          </p:cNvPr>
          <p:cNvSpPr/>
          <p:nvPr/>
        </p:nvSpPr>
        <p:spPr>
          <a:xfrm>
            <a:off x="4484000" y="1838087"/>
            <a:ext cx="3652346" cy="1620480"/>
          </a:xfrm>
          <a:prstGeom prst="roundRect">
            <a:avLst/>
          </a:prstGeom>
          <a:gradFill flip="none" rotWithShape="1">
            <a:gsLst>
              <a:gs pos="0">
                <a:srgbClr val="F1E945"/>
              </a:gs>
              <a:gs pos="48000">
                <a:srgbClr val="FFFF99"/>
              </a:gs>
              <a:gs pos="100000">
                <a:srgbClr val="FFFF99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BF0206BC-D8DC-7911-92BC-1BDAD7496FCB}"/>
              </a:ext>
            </a:extLst>
          </p:cNvPr>
          <p:cNvSpPr/>
          <p:nvPr/>
        </p:nvSpPr>
        <p:spPr>
          <a:xfrm>
            <a:off x="4484000" y="3652044"/>
            <a:ext cx="3652346" cy="1620480"/>
          </a:xfrm>
          <a:prstGeom prst="roundRect">
            <a:avLst/>
          </a:prstGeom>
          <a:gradFill flip="none" rotWithShape="1">
            <a:gsLst>
              <a:gs pos="0">
                <a:srgbClr val="F1E945"/>
              </a:gs>
              <a:gs pos="48000">
                <a:srgbClr val="FFFF99"/>
              </a:gs>
              <a:gs pos="100000">
                <a:srgbClr val="FFFF99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id="{7DAD69BF-963A-5669-3CCE-665E2568707A}"/>
              </a:ext>
            </a:extLst>
          </p:cNvPr>
          <p:cNvSpPr/>
          <p:nvPr/>
        </p:nvSpPr>
        <p:spPr>
          <a:xfrm>
            <a:off x="479087" y="3669498"/>
            <a:ext cx="3652346" cy="1620480"/>
          </a:xfrm>
          <a:prstGeom prst="roundRect">
            <a:avLst/>
          </a:prstGeom>
          <a:gradFill flip="none" rotWithShape="1">
            <a:gsLst>
              <a:gs pos="0">
                <a:srgbClr val="F1E945"/>
              </a:gs>
              <a:gs pos="48000">
                <a:srgbClr val="FFFF99"/>
              </a:gs>
              <a:gs pos="100000">
                <a:srgbClr val="FFFF99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B2F570DF-E978-555B-8030-8933826E00A4}"/>
              </a:ext>
            </a:extLst>
          </p:cNvPr>
          <p:cNvSpPr txBox="1"/>
          <p:nvPr/>
        </p:nvSpPr>
        <p:spPr>
          <a:xfrm>
            <a:off x="479087" y="4462284"/>
            <a:ext cx="3443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Możliwość nawiązania kontaktów zawodowych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97423C6E-0D37-A1EA-1BC1-8D57FED52B25}"/>
              </a:ext>
            </a:extLst>
          </p:cNvPr>
          <p:cNvSpPr txBox="1"/>
          <p:nvPr/>
        </p:nvSpPr>
        <p:spPr>
          <a:xfrm>
            <a:off x="4738218" y="2618760"/>
            <a:ext cx="3398128" cy="64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Praca z nowoczesnymi technologiami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A2729ADF-00EE-33B3-262E-4A2E7072008E}"/>
              </a:ext>
            </a:extLst>
          </p:cNvPr>
          <p:cNvSpPr txBox="1"/>
          <p:nvPr/>
        </p:nvSpPr>
        <p:spPr>
          <a:xfrm>
            <a:off x="4700829" y="4453152"/>
            <a:ext cx="32186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Poznanie zasad działania dużego przedsiębiorstwa</a:t>
            </a:r>
          </a:p>
        </p:txBody>
      </p:sp>
      <p:pic>
        <p:nvPicPr>
          <p:cNvPr id="4098" name="Picture 2" descr="Budimex">
            <a:extLst>
              <a:ext uri="{FF2B5EF4-FFF2-40B4-BE49-F238E27FC236}">
                <a16:creationId xmlns:a16="http://schemas.microsoft.com/office/drawing/2014/main" id="{EB05DE57-6C00-3348-9D74-33C513B1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64" y="411479"/>
            <a:ext cx="3315280" cy="331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wal 50">
            <a:extLst>
              <a:ext uri="{FF2B5EF4-FFF2-40B4-BE49-F238E27FC236}">
                <a16:creationId xmlns:a16="http://schemas.microsoft.com/office/drawing/2014/main" id="{7851C7C2-9DC6-1D4E-A882-2B92B39B10F0}"/>
              </a:ext>
            </a:extLst>
          </p:cNvPr>
          <p:cNvSpPr/>
          <p:nvPr/>
        </p:nvSpPr>
        <p:spPr>
          <a:xfrm>
            <a:off x="521773" y="1904361"/>
            <a:ext cx="693685" cy="6508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542B2985-664A-2EB4-0FA6-3F3211737228}"/>
              </a:ext>
            </a:extLst>
          </p:cNvPr>
          <p:cNvSpPr/>
          <p:nvPr/>
        </p:nvSpPr>
        <p:spPr>
          <a:xfrm>
            <a:off x="4700828" y="1892764"/>
            <a:ext cx="693685" cy="6508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C0899D94-C84E-FA08-9AE3-ED9984A7DE35}"/>
              </a:ext>
            </a:extLst>
          </p:cNvPr>
          <p:cNvSpPr/>
          <p:nvPr/>
        </p:nvSpPr>
        <p:spPr>
          <a:xfrm>
            <a:off x="551516" y="3749888"/>
            <a:ext cx="693685" cy="6508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id="{16E91996-8C5C-B6AE-4864-5591B1DBB2F1}"/>
              </a:ext>
            </a:extLst>
          </p:cNvPr>
          <p:cNvSpPr/>
          <p:nvPr/>
        </p:nvSpPr>
        <p:spPr>
          <a:xfrm>
            <a:off x="4700829" y="3749888"/>
            <a:ext cx="693685" cy="6508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0" name="Grafika 59" descr="Rozwój biznesu kontur">
            <a:extLst>
              <a:ext uri="{FF2B5EF4-FFF2-40B4-BE49-F238E27FC236}">
                <a16:creationId xmlns:a16="http://schemas.microsoft.com/office/drawing/2014/main" id="{F523B83E-D9BA-FD72-28A4-10B203666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627" y="1998279"/>
            <a:ext cx="549462" cy="549462"/>
          </a:xfrm>
          <a:prstGeom prst="rect">
            <a:avLst/>
          </a:prstGeom>
        </p:spPr>
      </p:pic>
      <p:pic>
        <p:nvPicPr>
          <p:cNvPr id="62" name="Grafika 61" descr="Laptop z wypełnieniem pełnym">
            <a:extLst>
              <a:ext uri="{FF2B5EF4-FFF2-40B4-BE49-F238E27FC236}">
                <a16:creationId xmlns:a16="http://schemas.microsoft.com/office/drawing/2014/main" id="{34A86FA7-7B31-4F71-BB40-3926649A9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1020" y="1971556"/>
            <a:ext cx="493299" cy="493299"/>
          </a:xfrm>
          <a:prstGeom prst="rect">
            <a:avLst/>
          </a:prstGeom>
        </p:spPr>
      </p:pic>
      <p:pic>
        <p:nvPicPr>
          <p:cNvPr id="4096" name="Grafika 4095" descr="Krzesło biurowe kontur">
            <a:extLst>
              <a:ext uri="{FF2B5EF4-FFF2-40B4-BE49-F238E27FC236}">
                <a16:creationId xmlns:a16="http://schemas.microsoft.com/office/drawing/2014/main" id="{E8ECA245-462E-F99F-0C8F-E54B4D9D5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9088" y="3810314"/>
            <a:ext cx="530223" cy="530223"/>
          </a:xfrm>
          <a:prstGeom prst="rect">
            <a:avLst/>
          </a:prstGeom>
        </p:spPr>
      </p:pic>
      <p:pic>
        <p:nvPicPr>
          <p:cNvPr id="4099" name="Grafika 4098" descr="Identyfikator pracownika kontur">
            <a:extLst>
              <a:ext uri="{FF2B5EF4-FFF2-40B4-BE49-F238E27FC236}">
                <a16:creationId xmlns:a16="http://schemas.microsoft.com/office/drawing/2014/main" id="{91E8D07A-FFBB-A2FA-B8F6-4D7E2313E4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2228" y="3823714"/>
            <a:ext cx="472260" cy="4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9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509388-619A-B316-C0B7-8DBE446C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aplikować do firmy Budimex?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D7288D8B-E4DD-C696-4950-1880283D7329}"/>
              </a:ext>
            </a:extLst>
          </p:cNvPr>
          <p:cNvCxnSpPr>
            <a:cxnSpLocks/>
          </p:cNvCxnSpPr>
          <p:nvPr/>
        </p:nvCxnSpPr>
        <p:spPr>
          <a:xfrm>
            <a:off x="350196" y="2276273"/>
            <a:ext cx="3482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BAD5F6B3-2F22-A311-DED3-06617AC8E689}"/>
              </a:ext>
            </a:extLst>
          </p:cNvPr>
          <p:cNvCxnSpPr>
            <a:cxnSpLocks/>
          </p:cNvCxnSpPr>
          <p:nvPr/>
        </p:nvCxnSpPr>
        <p:spPr>
          <a:xfrm>
            <a:off x="4041843" y="2266545"/>
            <a:ext cx="3482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5B853597-769F-1E50-572B-098B5F8ED131}"/>
              </a:ext>
            </a:extLst>
          </p:cNvPr>
          <p:cNvCxnSpPr>
            <a:cxnSpLocks/>
          </p:cNvCxnSpPr>
          <p:nvPr/>
        </p:nvCxnSpPr>
        <p:spPr>
          <a:xfrm>
            <a:off x="7735111" y="2266545"/>
            <a:ext cx="3482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84281E4-C5DB-EE6A-BCBD-7F38FA14DEA1}"/>
              </a:ext>
            </a:extLst>
          </p:cNvPr>
          <p:cNvSpPr txBox="1"/>
          <p:nvPr/>
        </p:nvSpPr>
        <p:spPr>
          <a:xfrm>
            <a:off x="350196" y="1975034"/>
            <a:ext cx="785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1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1B666C5-70F5-9EB7-23A3-9AD2DCCB9919}"/>
              </a:ext>
            </a:extLst>
          </p:cNvPr>
          <p:cNvSpPr txBox="1"/>
          <p:nvPr/>
        </p:nvSpPr>
        <p:spPr>
          <a:xfrm>
            <a:off x="4041843" y="1970055"/>
            <a:ext cx="493679" cy="374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2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CC8EBC6-80E9-DAC0-0A37-3135483D6C07}"/>
              </a:ext>
            </a:extLst>
          </p:cNvPr>
          <p:cNvSpPr txBox="1"/>
          <p:nvPr/>
        </p:nvSpPr>
        <p:spPr>
          <a:xfrm>
            <a:off x="7735111" y="1970055"/>
            <a:ext cx="386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08EEB82-6F10-6EE1-F5CF-487E0F64ABE5}"/>
              </a:ext>
            </a:extLst>
          </p:cNvPr>
          <p:cNvSpPr txBox="1"/>
          <p:nvPr/>
        </p:nvSpPr>
        <p:spPr>
          <a:xfrm>
            <a:off x="599467" y="2563036"/>
            <a:ext cx="34423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b="1" dirty="0"/>
              <a:t>Wejdź na stronę Akademii Budimex</a:t>
            </a:r>
          </a:p>
          <a:p>
            <a:pPr>
              <a:buNone/>
            </a:pPr>
            <a:r>
              <a:rPr lang="pl-PL" dirty="0"/>
              <a:t>Odwiedź </a:t>
            </a:r>
            <a:r>
              <a:rPr lang="pl-PL" dirty="0">
                <a:hlinkClick r:id="rId2"/>
              </a:rPr>
              <a:t>Praktyki dla uczniów technikum – Budimex</a:t>
            </a:r>
            <a:r>
              <a:rPr lang="pl-PL" dirty="0"/>
              <a:t> i zapoznaj się z ofertą praktyk.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BA04C5A-EE07-145D-8FF7-FA963E5CF972}"/>
              </a:ext>
            </a:extLst>
          </p:cNvPr>
          <p:cNvSpPr txBox="1"/>
          <p:nvPr/>
        </p:nvSpPr>
        <p:spPr>
          <a:xfrm>
            <a:off x="4041843" y="2563036"/>
            <a:ext cx="3442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b="1" dirty="0"/>
              <a:t>Wypełnij formularz aplikacyjny</a:t>
            </a:r>
          </a:p>
          <a:p>
            <a:pPr>
              <a:buNone/>
            </a:pPr>
            <a:r>
              <a:rPr lang="pl-PL" dirty="0"/>
              <a:t>Uzupełnij wymagane informacje i zagraj w interaktywną grę rekrutacyjną online.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C5AB04B-31C6-37DC-DCA7-C5759BB0715E}"/>
              </a:ext>
            </a:extLst>
          </p:cNvPr>
          <p:cNvSpPr txBox="1"/>
          <p:nvPr/>
        </p:nvSpPr>
        <p:spPr>
          <a:xfrm>
            <a:off x="7735111" y="2563036"/>
            <a:ext cx="33049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b="1" dirty="0"/>
              <a:t>Skontaktuj się mailowo</a:t>
            </a:r>
          </a:p>
          <a:p>
            <a:pPr>
              <a:buNone/>
            </a:pPr>
            <a:r>
              <a:rPr lang="pl-PL" dirty="0"/>
              <a:t>Napisz na </a:t>
            </a:r>
            <a:r>
              <a:rPr lang="pl-PL" dirty="0">
                <a:hlinkClick r:id="rId3"/>
              </a:rPr>
              <a:t>praktyki.technikum@budimex.pl</a:t>
            </a:r>
            <a:r>
              <a:rPr lang="pl-PL" dirty="0"/>
              <a:t> podając klasę, miasto i preferowany termin praktyk</a:t>
            </a:r>
          </a:p>
        </p:txBody>
      </p:sp>
    </p:spTree>
    <p:extLst>
      <p:ext uri="{BB962C8B-B14F-4D97-AF65-F5344CB8AC3E}">
        <p14:creationId xmlns:p14="http://schemas.microsoft.com/office/powerpoint/2010/main" val="429198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2868E-A59C-5F5D-842E-FA989507D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BEA45D-E3F2-259D-21E0-C7A46939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95" y="112055"/>
            <a:ext cx="3932237" cy="1600200"/>
          </a:xfrm>
        </p:spPr>
        <p:txBody>
          <a:bodyPr>
            <a:normAutofit/>
          </a:bodyPr>
          <a:lstStyle/>
          <a:p>
            <a:r>
              <a:rPr lang="pl-PL" b="1" dirty="0"/>
              <a:t>Budimex – lider rynku budowlanego i technologicznego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77CD0EB-FBFC-C373-ABD0-064AE3126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0156" y="1257300"/>
            <a:ext cx="6172200" cy="4110422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932777-4886-1A7E-18F4-0B9000ECE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595" y="3531283"/>
            <a:ext cx="3932237" cy="3136392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Ponad 20 lat tradycji</a:t>
            </a:r>
          </a:p>
          <a:p>
            <a:r>
              <a:rPr lang="pl-PL" dirty="0"/>
              <a:t>Blisko 2 000 studentów przeszło program praktyk, budując fundamenty swoich karier w </a:t>
            </a:r>
            <a:r>
              <a:rPr lang="pl-PL" dirty="0" err="1"/>
              <a:t>Budimexie</a:t>
            </a:r>
            <a:r>
              <a:rPr lang="pl-PL" dirty="0"/>
              <a:t>.</a:t>
            </a:r>
          </a:p>
          <a:p>
            <a:r>
              <a:rPr lang="pl-PL" b="1" dirty="0"/>
              <a:t>Innowacje w sercu biznesu</a:t>
            </a:r>
          </a:p>
          <a:p>
            <a:r>
              <a:rPr lang="pl-PL" dirty="0"/>
              <a:t>Nowoczesne projekty IT wspierają największe inwestycje infrastrukturalne w Polsce oraz innych krajach</a:t>
            </a:r>
          </a:p>
          <a:p>
            <a:r>
              <a:rPr lang="pl-PL" b="1" dirty="0"/>
              <a:t>Warszawa jako baza</a:t>
            </a:r>
          </a:p>
          <a:p>
            <a:r>
              <a:rPr lang="pl-PL" dirty="0"/>
              <a:t>Centrum biznesowe i technologiczne kraju – idealne miejsce do rozpoczęcia kariery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6E86CC7-B5D9-0D25-8B7A-350C6483B9E3}"/>
              </a:ext>
            </a:extLst>
          </p:cNvPr>
          <p:cNvSpPr txBox="1"/>
          <p:nvPr/>
        </p:nvSpPr>
        <p:spPr>
          <a:xfrm>
            <a:off x="446596" y="1836939"/>
            <a:ext cx="39322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Budimex to jedna z największych firm budowlanych w Polsce, działająca od 1968 roku. Zajmuje się inwestycjami infrastrukturalnymi, budownictwem mieszkaniowym, przemysłowym i energetycznym.</a:t>
            </a:r>
          </a:p>
        </p:txBody>
      </p:sp>
    </p:spTree>
    <p:extLst>
      <p:ext uri="{BB962C8B-B14F-4D97-AF65-F5344CB8AC3E}">
        <p14:creationId xmlns:p14="http://schemas.microsoft.com/office/powerpoint/2010/main" val="198737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4BA906-3381-F1E6-BD48-D972ED0A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540" y="219644"/>
            <a:ext cx="1784540" cy="634659"/>
          </a:xfrm>
        </p:spPr>
        <p:txBody>
          <a:bodyPr/>
          <a:lstStyle/>
          <a:p>
            <a:r>
              <a:rPr lang="pl-PL" dirty="0"/>
              <a:t>Dział IT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21D13DD-170F-6056-8FCE-953E598FD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0942" y="987425"/>
            <a:ext cx="5076692" cy="4873625"/>
          </a:xfrm>
          <a:prstGeom prst="rect">
            <a:avLst/>
          </a:prstGeom>
        </p:spPr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743C580-7BD7-B6B3-83D9-405B1B4F6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23909"/>
            <a:ext cx="3403028" cy="1200328"/>
          </a:xfrm>
        </p:spPr>
        <p:txBody>
          <a:bodyPr>
            <a:normAutofit/>
          </a:bodyPr>
          <a:lstStyle/>
          <a:p>
            <a:r>
              <a:rPr lang="pl-PL" b="1" dirty="0"/>
              <a:t>Infrastruktura IT</a:t>
            </a:r>
          </a:p>
          <a:p>
            <a:r>
              <a:rPr lang="pl-PL" dirty="0"/>
              <a:t>Zarządzanie sieciami, serwerami i systemami wspierającymi działalność całej firmy.</a:t>
            </a:r>
          </a:p>
          <a:p>
            <a:endParaRPr lang="pl-PL" dirty="0"/>
          </a:p>
        </p:txBody>
      </p:sp>
      <p:pic>
        <p:nvPicPr>
          <p:cNvPr id="10" name="Grafika 9" descr="Wiersz polecenia (terminal) z wypełnieniem pełnym">
            <a:extLst>
              <a:ext uri="{FF2B5EF4-FFF2-40B4-BE49-F238E27FC236}">
                <a16:creationId xmlns:a16="http://schemas.microsoft.com/office/drawing/2014/main" id="{A7063F6E-C141-A2F0-C6C0-731FE108E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568" y="2057400"/>
            <a:ext cx="486220" cy="486220"/>
          </a:xfrm>
          <a:prstGeom prst="rect">
            <a:avLst/>
          </a:prstGeom>
        </p:spPr>
      </p:pic>
      <p:pic>
        <p:nvPicPr>
          <p:cNvPr id="12" name="Grafika 11" descr="Komputer z wypełnieniem pełnym">
            <a:extLst>
              <a:ext uri="{FF2B5EF4-FFF2-40B4-BE49-F238E27FC236}">
                <a16:creationId xmlns:a16="http://schemas.microsoft.com/office/drawing/2014/main" id="{D18142A1-AFCE-B91E-ED1D-9DBEA13B50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568" y="3344788"/>
            <a:ext cx="486220" cy="48622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4B0645B-E801-0B64-7B74-3B2CE2458F80}"/>
              </a:ext>
            </a:extLst>
          </p:cNvPr>
          <p:cNvSpPr txBox="1"/>
          <p:nvPr/>
        </p:nvSpPr>
        <p:spPr>
          <a:xfrm>
            <a:off x="889508" y="3424237"/>
            <a:ext cx="3832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1600" b="1" dirty="0"/>
              <a:t>Innowacje</a:t>
            </a:r>
          </a:p>
          <a:p>
            <a:pPr>
              <a:buNone/>
            </a:pPr>
            <a:r>
              <a:rPr lang="pl-PL" sz="1600" dirty="0"/>
              <a:t>Wdrażanie nowoczesnych technologii, automatyzacja i cyfryzacja procesów.</a:t>
            </a:r>
          </a:p>
        </p:txBody>
      </p:sp>
      <p:pic>
        <p:nvPicPr>
          <p:cNvPr id="16" name="Grafika 15" descr="Programista z wypełnieniem pełnym">
            <a:extLst>
              <a:ext uri="{FF2B5EF4-FFF2-40B4-BE49-F238E27FC236}">
                <a16:creationId xmlns:a16="http://schemas.microsoft.com/office/drawing/2014/main" id="{A77702AE-02B7-6E47-5EF0-0A232674F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3568" y="4225405"/>
            <a:ext cx="486220" cy="486220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CA532C5-B7DF-1697-2466-ADABCFABF840}"/>
              </a:ext>
            </a:extLst>
          </p:cNvPr>
          <p:cNvSpPr txBox="1"/>
          <p:nvPr/>
        </p:nvSpPr>
        <p:spPr>
          <a:xfrm>
            <a:off x="889508" y="4483095"/>
            <a:ext cx="35455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b="1" dirty="0"/>
              <a:t>Rozwój oprogramowania</a:t>
            </a:r>
          </a:p>
          <a:p>
            <a:pPr>
              <a:buNone/>
            </a:pPr>
            <a:r>
              <a:rPr lang="pl-PL" dirty="0"/>
              <a:t>Tworzenie i wdrażanie aplikacji dla zarządzania budowami i procesami biznesowymi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E9BAF2D-CAE2-E337-48F2-042318DCB196}"/>
              </a:ext>
            </a:extLst>
          </p:cNvPr>
          <p:cNvSpPr txBox="1"/>
          <p:nvPr/>
        </p:nvSpPr>
        <p:spPr>
          <a:xfrm>
            <a:off x="353568" y="854303"/>
            <a:ext cx="47487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Dział IT wspiera całą firmę w zakresie technologii informatycznych. Odpowiada za rozwój systemów, bezpieczeństwo danych, wsparcie użytkowników oraz automatyzację procesów.</a:t>
            </a:r>
          </a:p>
        </p:txBody>
      </p:sp>
    </p:spTree>
    <p:extLst>
      <p:ext uri="{BB962C8B-B14F-4D97-AF65-F5344CB8AC3E}">
        <p14:creationId xmlns:p14="http://schemas.microsoft.com/office/powerpoint/2010/main" val="108704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304119-93EB-8480-9ADB-C3FEC5FC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24" y="301752"/>
            <a:ext cx="10919396" cy="694944"/>
          </a:xfrm>
        </p:spPr>
        <p:txBody>
          <a:bodyPr/>
          <a:lstStyle/>
          <a:p>
            <a:r>
              <a:rPr lang="pl-PL" dirty="0"/>
              <a:t>Czego można się nauczyć?</a:t>
            </a:r>
          </a:p>
        </p:txBody>
      </p:sp>
      <p:pic>
        <p:nvPicPr>
          <p:cNvPr id="11" name="Grafika 10" descr="Diagram sieciowy z wypełnieniem pełnym">
            <a:extLst>
              <a:ext uri="{FF2B5EF4-FFF2-40B4-BE49-F238E27FC236}">
                <a16:creationId xmlns:a16="http://schemas.microsoft.com/office/drawing/2014/main" id="{8C6F6536-FB43-63E7-CD1A-9E7CEEA56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324" y="1362456"/>
            <a:ext cx="707136" cy="70713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2A14C4F-B369-1819-D223-362E6BDDB6DF}"/>
              </a:ext>
            </a:extLst>
          </p:cNvPr>
          <p:cNvSpPr txBox="1"/>
          <p:nvPr/>
        </p:nvSpPr>
        <p:spPr>
          <a:xfrm>
            <a:off x="1401318" y="1531358"/>
            <a:ext cx="5777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Poznanie działania dużych systemów informatycznych.</a:t>
            </a:r>
          </a:p>
        </p:txBody>
      </p:sp>
      <p:pic>
        <p:nvPicPr>
          <p:cNvPr id="15" name="Grafika 14" descr="Sala posiedzeń z wypełnieniem pełnym">
            <a:extLst>
              <a:ext uri="{FF2B5EF4-FFF2-40B4-BE49-F238E27FC236}">
                <a16:creationId xmlns:a16="http://schemas.microsoft.com/office/drawing/2014/main" id="{1373409C-4348-4C90-A7C3-3C515C094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324" y="2122146"/>
            <a:ext cx="707136" cy="707136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865E56C-AF0C-0B65-2F0E-078D67189F83}"/>
              </a:ext>
            </a:extLst>
          </p:cNvPr>
          <p:cNvSpPr txBox="1"/>
          <p:nvPr/>
        </p:nvSpPr>
        <p:spPr>
          <a:xfrm>
            <a:off x="1401318" y="2291048"/>
            <a:ext cx="6005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Praca w zespole IT w korporacji.</a:t>
            </a:r>
          </a:p>
        </p:txBody>
      </p:sp>
      <p:pic>
        <p:nvPicPr>
          <p:cNvPr id="19" name="Grafika 18" descr="Monitor z wypełnieniem pełnym">
            <a:extLst>
              <a:ext uri="{FF2B5EF4-FFF2-40B4-BE49-F238E27FC236}">
                <a16:creationId xmlns:a16="http://schemas.microsoft.com/office/drawing/2014/main" id="{A0EC095E-17FF-27DF-516E-3A2DBBF373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324" y="3787092"/>
            <a:ext cx="707136" cy="707136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41841AF-2E2A-FA10-AF85-2FD6A10A5829}"/>
              </a:ext>
            </a:extLst>
          </p:cNvPr>
          <p:cNvSpPr txBox="1"/>
          <p:nvPr/>
        </p:nvSpPr>
        <p:spPr>
          <a:xfrm>
            <a:off x="1401318" y="3050738"/>
            <a:ext cx="3563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Obsługa i wsparcie użytkowników.</a:t>
            </a:r>
          </a:p>
        </p:txBody>
      </p:sp>
      <p:pic>
        <p:nvPicPr>
          <p:cNvPr id="23" name="Grafika 22" descr="Interfejs/środowisko użytkownika z wypełnieniem pełnym">
            <a:extLst>
              <a:ext uri="{FF2B5EF4-FFF2-40B4-BE49-F238E27FC236}">
                <a16:creationId xmlns:a16="http://schemas.microsoft.com/office/drawing/2014/main" id="{D9AF8479-AE36-6586-7FFB-1DDD3C1754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6324" y="2881836"/>
            <a:ext cx="707136" cy="707136"/>
          </a:xfrm>
          <a:prstGeom prst="rect">
            <a:avLst/>
          </a:prstGeom>
        </p:spPr>
      </p:pic>
      <p:pic>
        <p:nvPicPr>
          <p:cNvPr id="26" name="Grafika 25" descr="Spotkanie z wypełnieniem pełnym">
            <a:extLst>
              <a:ext uri="{FF2B5EF4-FFF2-40B4-BE49-F238E27FC236}">
                <a16:creationId xmlns:a16="http://schemas.microsoft.com/office/drawing/2014/main" id="{9CFA7802-7B2E-CFD4-A2AB-B338EE604B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0960" y="4692348"/>
            <a:ext cx="707136" cy="707136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79395FDF-3012-EB4D-74BE-9C219CF112A1}"/>
              </a:ext>
            </a:extLst>
          </p:cNvPr>
          <p:cNvSpPr txBox="1"/>
          <p:nvPr/>
        </p:nvSpPr>
        <p:spPr>
          <a:xfrm>
            <a:off x="1401318" y="3916894"/>
            <a:ext cx="6664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Poznanie standardów ITIL, SOX i zasad bezpieczeństwa danych.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3C620B0-23C9-EEB4-0015-C0209FA977A6}"/>
              </a:ext>
            </a:extLst>
          </p:cNvPr>
          <p:cNvSpPr txBox="1"/>
          <p:nvPr/>
        </p:nvSpPr>
        <p:spPr>
          <a:xfrm>
            <a:off x="1401318" y="4861250"/>
            <a:ext cx="3563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Udział w realnych projektach IT.</a:t>
            </a:r>
          </a:p>
        </p:txBody>
      </p:sp>
    </p:spTree>
    <p:extLst>
      <p:ext uri="{BB962C8B-B14F-4D97-AF65-F5344CB8AC3E}">
        <p14:creationId xmlns:p14="http://schemas.microsoft.com/office/powerpoint/2010/main" val="234276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BE23E-1B6C-F427-977D-CCFF0D1FB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454E9-8B4D-F402-77F9-CD7F1C07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22" y="457200"/>
            <a:ext cx="3932237" cy="1600200"/>
          </a:xfrm>
        </p:spPr>
        <p:txBody>
          <a:bodyPr/>
          <a:lstStyle/>
          <a:p>
            <a:r>
              <a:rPr lang="pl-PL" b="1" dirty="0"/>
              <a:t>Atmosfera pracy i wsparcie zespołu</a:t>
            </a:r>
            <a:br>
              <a:rPr lang="pl-PL" b="1" dirty="0"/>
            </a:br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D5C5BCE-875B-1FC3-7726-2A8E959CC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7940" y="0"/>
            <a:ext cx="3429611" cy="6858000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055E036F-70A1-748B-5759-C8AC9F4BFB47}"/>
              </a:ext>
            </a:extLst>
          </p:cNvPr>
          <p:cNvSpPr/>
          <p:nvPr/>
        </p:nvSpPr>
        <p:spPr>
          <a:xfrm>
            <a:off x="270665" y="2668707"/>
            <a:ext cx="7737476" cy="1603680"/>
          </a:xfrm>
          <a:prstGeom prst="roundRect">
            <a:avLst/>
          </a:prstGeom>
          <a:gradFill flip="none" rotWithShape="1">
            <a:gsLst>
              <a:gs pos="0">
                <a:srgbClr val="F1E945"/>
              </a:gs>
              <a:gs pos="48000">
                <a:srgbClr val="FFFF99"/>
              </a:gs>
              <a:gs pos="100000">
                <a:srgbClr val="FFFF99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45C7D4D-F4E9-54D6-FBAE-D00DF957AC66}"/>
              </a:ext>
            </a:extLst>
          </p:cNvPr>
          <p:cNvSpPr txBox="1"/>
          <p:nvPr/>
        </p:nvSpPr>
        <p:spPr>
          <a:xfrm>
            <a:off x="353797" y="3430266"/>
            <a:ext cx="7476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b="1" dirty="0"/>
              <a:t>Doświadczeni mentorzy</a:t>
            </a:r>
          </a:p>
          <a:p>
            <a:pPr>
              <a:buNone/>
            </a:pPr>
            <a:r>
              <a:rPr lang="pl-PL" dirty="0"/>
              <a:t>Praca pod okiem ekspertów IT, którzy dzielą się wiedzą i wspierają rozwój.</a:t>
            </a:r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815659B7-6717-FD8A-4375-4A5D114FD146}"/>
              </a:ext>
            </a:extLst>
          </p:cNvPr>
          <p:cNvSpPr/>
          <p:nvPr/>
        </p:nvSpPr>
        <p:spPr>
          <a:xfrm>
            <a:off x="413725" y="2787488"/>
            <a:ext cx="693685" cy="6508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6" name="Grafika 25" descr="Profesor kontur">
            <a:extLst>
              <a:ext uri="{FF2B5EF4-FFF2-40B4-BE49-F238E27FC236}">
                <a16:creationId xmlns:a16="http://schemas.microsoft.com/office/drawing/2014/main" id="{2FC11583-45D4-F966-8A31-B43BCD853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002" y="2843854"/>
            <a:ext cx="485129" cy="485129"/>
          </a:xfrm>
          <a:prstGeom prst="rect">
            <a:avLst/>
          </a:prstGeom>
        </p:spPr>
      </p:pic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070397C5-E48F-A604-9DA3-BE665BCFAF2A}"/>
              </a:ext>
            </a:extLst>
          </p:cNvPr>
          <p:cNvSpPr/>
          <p:nvPr/>
        </p:nvSpPr>
        <p:spPr>
          <a:xfrm>
            <a:off x="291831" y="4420444"/>
            <a:ext cx="7737476" cy="1980356"/>
          </a:xfrm>
          <a:prstGeom prst="roundRect">
            <a:avLst/>
          </a:prstGeom>
          <a:gradFill flip="none" rotWithShape="1">
            <a:gsLst>
              <a:gs pos="0">
                <a:srgbClr val="F1E945"/>
              </a:gs>
              <a:gs pos="48000">
                <a:srgbClr val="FFFF99"/>
              </a:gs>
              <a:gs pos="100000">
                <a:srgbClr val="FFFF99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929CF58A-80FF-359C-06EA-AF7D2A02A43D}"/>
              </a:ext>
            </a:extLst>
          </p:cNvPr>
          <p:cNvSpPr/>
          <p:nvPr/>
        </p:nvSpPr>
        <p:spPr>
          <a:xfrm>
            <a:off x="518002" y="4558252"/>
            <a:ext cx="691972" cy="6508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3" name="Grafika 32" descr="Grupowa burza mózgów z wypełnieniem pełnym">
            <a:extLst>
              <a:ext uri="{FF2B5EF4-FFF2-40B4-BE49-F238E27FC236}">
                <a16:creationId xmlns:a16="http://schemas.microsoft.com/office/drawing/2014/main" id="{62E44282-1022-D6F0-B605-796F1D0F8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347" y="4636162"/>
            <a:ext cx="495063" cy="495063"/>
          </a:xfrm>
          <a:prstGeom prst="rect">
            <a:avLst/>
          </a:prstGeom>
        </p:spPr>
      </p:pic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3D61B2C-EA9C-86B4-9B50-84F22FC7F28D}"/>
              </a:ext>
            </a:extLst>
          </p:cNvPr>
          <p:cNvSpPr txBox="1"/>
          <p:nvPr/>
        </p:nvSpPr>
        <p:spPr>
          <a:xfrm>
            <a:off x="458074" y="5410622"/>
            <a:ext cx="7362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b="1" dirty="0"/>
              <a:t>Przyjazne środowisko</a:t>
            </a:r>
          </a:p>
          <a:p>
            <a:pPr>
              <a:buNone/>
            </a:pPr>
            <a:r>
              <a:rPr lang="pl-PL" dirty="0"/>
              <a:t>Atmosfera sprzyjająca nauce, zadawaniu pytań i eksperymentowaniu</a:t>
            </a:r>
          </a:p>
        </p:txBody>
      </p:sp>
    </p:spTree>
    <p:extLst>
      <p:ext uri="{BB962C8B-B14F-4D97-AF65-F5344CB8AC3E}">
        <p14:creationId xmlns:p14="http://schemas.microsoft.com/office/powerpoint/2010/main" val="127656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1A99A-F686-4F3C-527C-F3854F206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D6792A-4640-B412-EEEC-1637DD8B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Lokalizacje praktyk i dostępność</a:t>
            </a:r>
            <a:br>
              <a:rPr lang="pl-PL" b="1" dirty="0"/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5D3D719-8DD4-DC04-81FC-C4985864C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4173" y="866413"/>
            <a:ext cx="6485963" cy="4581076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152533D-50BF-A478-922F-BB791283F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b="1" dirty="0"/>
              <a:t>Wiele miast w Polsce</a:t>
            </a:r>
          </a:p>
          <a:p>
            <a:r>
              <a:rPr lang="pl-PL" dirty="0"/>
              <a:t>Praktyki dostępne w różnych lokalizacjach, w tym w nowoczesnym biurze IT w Warszawie.</a:t>
            </a:r>
          </a:p>
          <a:p>
            <a:r>
              <a:rPr lang="pl-PL" b="1" dirty="0"/>
              <a:t>Elastyczne terminy</a:t>
            </a:r>
          </a:p>
          <a:p>
            <a:r>
              <a:rPr lang="pl-PL" dirty="0"/>
              <a:t>Harmonogram praktyk dostosowany do planu nauki w technikum informatycznym.</a:t>
            </a:r>
          </a:p>
          <a:p>
            <a:r>
              <a:rPr lang="pl-PL" b="1" dirty="0"/>
              <a:t>Różne formy pracy</a:t>
            </a:r>
          </a:p>
          <a:p>
            <a:r>
              <a:rPr lang="pl-PL" dirty="0"/>
              <a:t>Możliwość zdobycia doświadczenia w biurze oraz na projektach zdalnych.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873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5887AE-90B2-0100-1484-9F66B7CF4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56" y="228599"/>
            <a:ext cx="5591620" cy="763397"/>
          </a:xfrm>
        </p:spPr>
        <p:txBody>
          <a:bodyPr/>
          <a:lstStyle/>
          <a:p>
            <a:r>
              <a:rPr lang="pl-PL" dirty="0"/>
              <a:t>Przykładowe zadania praktykanta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5211536-F20C-C798-81F1-4FF768F94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4232" y="1380744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Pomoc przy administracji systemów i sieci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Wsparcie użytkowników w rozwiązywaniu problemów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Testowanie i wdrażanie oprogramowania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Tworzenie dokumentacji technicznej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Analiza i optymalizacja procesów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5122" name="Picture 2" descr="IT Support | Kim jest? Ile zarabia? | NFJ Log">
            <a:extLst>
              <a:ext uri="{FF2B5EF4-FFF2-40B4-BE49-F238E27FC236}">
                <a16:creationId xmlns:a16="http://schemas.microsoft.com/office/drawing/2014/main" id="{F570D1A3-BE22-A8B4-948D-EA88F2678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50" y="2817813"/>
            <a:ext cx="7294905" cy="38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0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337A2-AD3F-65E8-EF35-4E1D8B3F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warto wybrać praktyki w Budimex?</a:t>
            </a:r>
          </a:p>
        </p:txBody>
      </p:sp>
      <p:pic>
        <p:nvPicPr>
          <p:cNvPr id="9" name="Symbol zastępczy zawartości 8" descr="Myśl naukowa z wypełnieniem pełnym">
            <a:extLst>
              <a:ext uri="{FF2B5EF4-FFF2-40B4-BE49-F238E27FC236}">
                <a16:creationId xmlns:a16="http://schemas.microsoft.com/office/drawing/2014/main" id="{71B51A22-B3AC-776A-378B-F8765EC53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372" y="3664904"/>
            <a:ext cx="551688" cy="551688"/>
          </a:xfrm>
        </p:spPr>
      </p:pic>
      <p:pic>
        <p:nvPicPr>
          <p:cNvPr id="5" name="Grafika 4" descr="Aktówka z wypełnieniem pełnym">
            <a:extLst>
              <a:ext uri="{FF2B5EF4-FFF2-40B4-BE49-F238E27FC236}">
                <a16:creationId xmlns:a16="http://schemas.microsoft.com/office/drawing/2014/main" id="{646D8ABA-145A-0A6E-9FFA-2B79EA550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040" y="2365565"/>
            <a:ext cx="551688" cy="55168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639E222-FB8E-374D-6EC8-A284481D9F55}"/>
              </a:ext>
            </a:extLst>
          </p:cNvPr>
          <p:cNvSpPr txBox="1"/>
          <p:nvPr/>
        </p:nvSpPr>
        <p:spPr>
          <a:xfrm>
            <a:off x="1353312" y="2475332"/>
            <a:ext cx="26220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/>
              <a:t>Doświadczenie</a:t>
            </a:r>
            <a:endParaRPr lang="pl-PL" sz="1600" dirty="0"/>
          </a:p>
          <a:p>
            <a:pPr>
              <a:buNone/>
            </a:pPr>
            <a:r>
              <a:rPr lang="pl-PL" sz="1600" dirty="0"/>
              <a:t>Praca przy realnych projektach w największej firmie budowlanej w Polsce.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DDC5047-5F59-8715-27D3-62C0B7018AEF}"/>
              </a:ext>
            </a:extLst>
          </p:cNvPr>
          <p:cNvSpPr txBox="1"/>
          <p:nvPr/>
        </p:nvSpPr>
        <p:spPr>
          <a:xfrm>
            <a:off x="1353312" y="3940748"/>
            <a:ext cx="26220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1600" b="1" dirty="0"/>
              <a:t>Rozwój</a:t>
            </a:r>
          </a:p>
          <a:p>
            <a:r>
              <a:rPr lang="pl-PL" sz="1600" dirty="0"/>
              <a:t>Możliwość rozwoju w różnych obszarach IT .</a:t>
            </a:r>
          </a:p>
        </p:txBody>
      </p:sp>
      <p:pic>
        <p:nvPicPr>
          <p:cNvPr id="13" name="Grafika 12" descr="Rakieta z wypełnieniem pełnym">
            <a:extLst>
              <a:ext uri="{FF2B5EF4-FFF2-40B4-BE49-F238E27FC236}">
                <a16:creationId xmlns:a16="http://schemas.microsoft.com/office/drawing/2014/main" id="{18E430B3-907F-676F-ADF2-FD629FC3F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0372" y="5150976"/>
            <a:ext cx="551688" cy="55168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40CDA29-4961-68A2-9433-62DC735364C2}"/>
              </a:ext>
            </a:extLst>
          </p:cNvPr>
          <p:cNvSpPr txBox="1"/>
          <p:nvPr/>
        </p:nvSpPr>
        <p:spPr>
          <a:xfrm>
            <a:off x="1353312" y="5212788"/>
            <a:ext cx="2622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b="1" dirty="0"/>
              <a:t>Przyszłość</a:t>
            </a:r>
          </a:p>
          <a:p>
            <a:r>
              <a:rPr lang="pl-PL" dirty="0"/>
              <a:t>Szansa na zatrudnienie po praktykach.</a:t>
            </a:r>
          </a:p>
        </p:txBody>
      </p:sp>
      <p:pic>
        <p:nvPicPr>
          <p:cNvPr id="3076" name="Picture 4" descr="Oferty pracy - Budimex">
            <a:extLst>
              <a:ext uri="{FF2B5EF4-FFF2-40B4-BE49-F238E27FC236}">
                <a16:creationId xmlns:a16="http://schemas.microsoft.com/office/drawing/2014/main" id="{A7B28CD1-7B9D-A93E-090D-ED841C91F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82" y="-234132"/>
            <a:ext cx="4766818" cy="1077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a 16" descr="Wykres słupkowy z trendem wzrostowym z wypełnieniem pełnym">
            <a:extLst>
              <a:ext uri="{FF2B5EF4-FFF2-40B4-BE49-F238E27FC236}">
                <a16:creationId xmlns:a16="http://schemas.microsoft.com/office/drawing/2014/main" id="{7624BAA5-E6D3-2CAB-E609-7EEF3F946A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38702" y="2365565"/>
            <a:ext cx="551688" cy="551688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F46FD2B-FC03-A573-EA27-867B0451FFE8}"/>
              </a:ext>
            </a:extLst>
          </p:cNvPr>
          <p:cNvSpPr txBox="1"/>
          <p:nvPr/>
        </p:nvSpPr>
        <p:spPr>
          <a:xfrm>
            <a:off x="4390390" y="2475332"/>
            <a:ext cx="25525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/>
              <a:t>Nowoczesność</a:t>
            </a:r>
          </a:p>
          <a:p>
            <a:r>
              <a:rPr lang="pl-PL" sz="1600" dirty="0"/>
              <a:t>Nowoczesne rozwiązania informatyczne oraz praktyczne doświadczenie w pracy zespołowej.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105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E388C1-689E-6BB1-FE45-3439F33C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Perspektywy i możliwość pracy po studiach</a:t>
            </a:r>
            <a:br>
              <a:rPr lang="pl-PL" b="1" dirty="0"/>
            </a:br>
            <a:endParaRPr lang="pl-PL" dirty="0"/>
          </a:p>
        </p:txBody>
      </p:sp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B725AEC3-CEF6-DD6B-2E55-EA16A45CE7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08" r="25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D6EED8-DCBB-E2C0-2B31-D1FBC1594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Buduj swoją przyszłość z Budimex</a:t>
            </a:r>
          </a:p>
          <a:p>
            <a:r>
              <a:rPr lang="pl-PL" dirty="0"/>
              <a:t>Praktyki w Budimex IT to nie tylko doświadczenie na czas nauki – to inwestycja w przyszłą karierę. Najlepsi praktykanci otrzymują propozycje dalszej współpracy.</a:t>
            </a:r>
          </a:p>
          <a:p>
            <a:r>
              <a:rPr lang="pl-PL" dirty="0"/>
              <a:t>Możliwość kontynuacji pracy podczas studiów</a:t>
            </a:r>
          </a:p>
          <a:p>
            <a:r>
              <a:rPr lang="pl-PL" dirty="0"/>
              <a:t>Program stażowy po ukończeniu edukacji</a:t>
            </a:r>
          </a:p>
          <a:p>
            <a:r>
              <a:rPr lang="pl-PL" dirty="0"/>
              <a:t>Ścieżki rozwoju w różnych obszarach IT</a:t>
            </a:r>
          </a:p>
          <a:p>
            <a:r>
              <a:rPr lang="pl-PL" dirty="0"/>
              <a:t>Budowanie portfolio projektów od pierwszych dni</a:t>
            </a:r>
          </a:p>
          <a:p>
            <a:r>
              <a:rPr lang="pl-PL" dirty="0"/>
              <a:t>Wielu naszych obecnych pracowników zaczynało właśnie od praktyk w technikum!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69924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500</Words>
  <Application>Microsoft Office PowerPoint</Application>
  <PresentationFormat>Panoramiczny</PresentationFormat>
  <Paragraphs>75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Motyw pakietu Office</vt:lpstr>
      <vt:lpstr>Praktyki z firmie Budimex</vt:lpstr>
      <vt:lpstr>Budimex – lider rynku budowlanego i technologicznego</vt:lpstr>
      <vt:lpstr>Dział IT</vt:lpstr>
      <vt:lpstr>Czego można się nauczyć?</vt:lpstr>
      <vt:lpstr>Atmosfera pracy i wsparcie zespołu </vt:lpstr>
      <vt:lpstr> Lokalizacje praktyk i dostępność </vt:lpstr>
      <vt:lpstr>Przykładowe zadania praktykanta</vt:lpstr>
      <vt:lpstr>Dlaczego warto wybrać praktyki w Budimex?</vt:lpstr>
      <vt:lpstr>Perspektywy i możliwość pracy po studiach </vt:lpstr>
      <vt:lpstr>Korzyści osobiste z praktyk w Budimexie</vt:lpstr>
      <vt:lpstr>Jak aplikować do firmy Budimex?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Edyta Łania</dc:creator>
  <cp:lastModifiedBy>Edyta Łania</cp:lastModifiedBy>
  <cp:revision>4</cp:revision>
  <dcterms:created xsi:type="dcterms:W3CDTF">2025-11-13T17:41:03Z</dcterms:created>
  <dcterms:modified xsi:type="dcterms:W3CDTF">2025-12-03T18:24:40Z</dcterms:modified>
</cp:coreProperties>
</file>